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71" r:id="rId4"/>
    <p:sldId id="261" r:id="rId5"/>
    <p:sldId id="272" r:id="rId6"/>
    <p:sldId id="273" r:id="rId7"/>
    <p:sldId id="262" r:id="rId8"/>
    <p:sldId id="269" r:id="rId9"/>
    <p:sldId id="263" r:id="rId10"/>
    <p:sldId id="274" r:id="rId11"/>
    <p:sldId id="264" r:id="rId12"/>
    <p:sldId id="265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8" autoAdjust="0"/>
  </p:normalViewPr>
  <p:slideViewPr>
    <p:cSldViewPr>
      <p:cViewPr varScale="1">
        <p:scale>
          <a:sx n="37" d="100"/>
          <a:sy n="37" d="100"/>
        </p:scale>
        <p:origin x="130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6100-39C7-444A-B380-8D48C29518F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44E68-D898-4599-9D8D-CB479186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4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7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0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7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FA0-88C2-42FB-81CD-C3C8B692A09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303E-F2A6-47F8-8ADC-834C3D79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8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Screening for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Intimate Partner Violence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/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with Dan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C:\Users\kipp\Desktop\yaap-logo-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7276"/>
            <a:ext cx="2673406" cy="24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ipp\Desktop\29354893_1781359578569071_819419866116820319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533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3238500" y="4724400"/>
            <a:ext cx="11430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Garamond" panose="02020404030301010803" pitchFamily="18" charset="0"/>
              </a:rPr>
              <a:t>of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Why Screen for IPV?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Over half of all the homicides in Maine each year are related to IPV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44% of women murdered by their intimate partner visited an emergency department within two years of the homicide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On average, survivors were screened 7 times before disclosing</a:t>
            </a: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pPr>
              <a:defRPr/>
            </a:pPr>
            <a:endParaRPr lang="en-US" sz="2800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Screening for IPV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610600" cy="510540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Framing the Questions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takes pressure off you &amp; patient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de-stigmatizes the issue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Questions – the Funnel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indirect </a:t>
            </a:r>
            <a:r>
              <a:rPr lang="en-US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b="1" i="1" dirty="0" smtClean="0">
                <a:latin typeface="Garamond" panose="02020404030301010803" pitchFamily="18" charset="0"/>
              </a:rPr>
              <a:t>connection</a:t>
            </a:r>
            <a:r>
              <a:rPr lang="en-US" dirty="0" smtClean="0">
                <a:latin typeface="Garamond" panose="02020404030301010803" pitchFamily="18" charset="0"/>
              </a:rPr>
              <a:t/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		     contextual information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direct </a:t>
            </a:r>
            <a:r>
              <a:rPr lang="en-US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 specific behaviors</a:t>
            </a:r>
            <a:endParaRPr lang="en-US" dirty="0" smtClean="0">
              <a:latin typeface="Garamond" panose="020204040303010108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2117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Nonjudgmental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Garamond" panose="02020404030301010803" pitchFamily="18" charset="0"/>
              </a:rPr>
              <a:t>calm, no “shocked” response – verbally &amp; nonverbally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aramond" panose="02020404030301010803" pitchFamily="18" charset="0"/>
              </a:rPr>
              <a:t>Validate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Garamond" panose="02020404030301010803" pitchFamily="18" charset="0"/>
              </a:rPr>
              <a:t>their experience, emotions, bravery in sharing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Garamond" panose="02020404030301010803" pitchFamily="18" charset="0"/>
              </a:rPr>
              <a:t>“I’m not even sure what to say, I’m just glad you told me.”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aramond" panose="02020404030301010803" pitchFamily="18" charset="0"/>
              </a:rPr>
              <a:t>Empower w/ Options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Garamond" panose="02020404030301010803" pitchFamily="18" charset="0"/>
              </a:rPr>
              <a:t>help patient figure out what their next steps could be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Garamond" panose="02020404030301010803" pitchFamily="18" charset="0"/>
              </a:rPr>
              <a:t>At most: call helpline together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Garamond" panose="02020404030301010803" pitchFamily="18" charset="0"/>
              </a:rPr>
              <a:t>At least: </a:t>
            </a:r>
            <a:r>
              <a:rPr lang="en-US" sz="2000" b="1" i="1" dirty="0" smtClean="0">
                <a:latin typeface="Garamond" panose="02020404030301010803" pitchFamily="18" charset="0"/>
              </a:rPr>
              <a:t>connection </a:t>
            </a:r>
            <a:r>
              <a:rPr lang="en-US" sz="2000" dirty="0" smtClean="0">
                <a:latin typeface="Garamond" panose="02020404030301010803" pitchFamily="18" charset="0"/>
              </a:rPr>
              <a:t>– listen, believe, validate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Responding to a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Making 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Safety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Use the privacy of your practice</a:t>
            </a:r>
          </a:p>
          <a:p>
            <a:pPr lvl="2"/>
            <a:r>
              <a:rPr lang="en-US" dirty="0" smtClean="0">
                <a:latin typeface="Garamond" panose="02020404030301010803" pitchFamily="18" charset="0"/>
              </a:rPr>
              <a:t>in the moment, or by scheduling a future appointment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Use a phone to which abuser doesn’t have access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Discreet print materials</a:t>
            </a:r>
          </a:p>
          <a:p>
            <a:pPr marL="457200" lvl="1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Warmth</a:t>
            </a:r>
          </a:p>
          <a:p>
            <a:pPr marL="800100" lvl="3" indent="-342900"/>
            <a:r>
              <a:rPr lang="en-US" sz="2800" dirty="0" smtClean="0">
                <a:latin typeface="Garamond" panose="02020404030301010803" pitchFamily="18" charset="0"/>
              </a:rPr>
              <a:t>Offer to call helpline together</a:t>
            </a:r>
          </a:p>
          <a:p>
            <a:pPr marL="800100" lvl="3" indent="-342900"/>
            <a:r>
              <a:rPr lang="en-US" sz="2800" dirty="0" smtClean="0">
                <a:latin typeface="Garamond" panose="02020404030301010803" pitchFamily="18" charset="0"/>
              </a:rPr>
              <a:t>Unconditional support / leave the door open</a:t>
            </a:r>
          </a:p>
          <a:p>
            <a:pPr marL="800100" lvl="3" indent="-342900"/>
            <a:endParaRPr lang="en-US" sz="2800" dirty="0" smtClean="0">
              <a:latin typeface="Garamond" panose="02020404030301010803" pitchFamily="18" charset="0"/>
            </a:endParaRPr>
          </a:p>
          <a:p>
            <a:pPr marL="800100" lvl="3" indent="-342900"/>
            <a:endParaRPr lang="en-US" sz="2800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Services &amp; Resources at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TTD &amp; MCEDV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6920"/>
            <a:ext cx="8229600" cy="452628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24-hour Helpline</a:t>
            </a:r>
          </a:p>
          <a:p>
            <a:r>
              <a:rPr lang="en-US" dirty="0">
                <a:latin typeface="Garamond" panose="02020404030301010803" pitchFamily="18" charset="0"/>
              </a:rPr>
              <a:t>Emergency Shelter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Legal Advocacy</a:t>
            </a:r>
          </a:p>
          <a:p>
            <a:r>
              <a:rPr lang="en-US" dirty="0">
                <a:latin typeface="Garamond" panose="02020404030301010803" pitchFamily="18" charset="0"/>
              </a:rPr>
              <a:t>Safety Planning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Support Groups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Pet Placement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Transitional Housing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Children’s Services</a:t>
            </a:r>
          </a:p>
          <a:p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School-based Education</a:t>
            </a:r>
          </a:p>
          <a:p>
            <a:r>
              <a:rPr lang="en-US" dirty="0">
                <a:latin typeface="Garamond" panose="02020404030301010803" pitchFamily="18" charset="0"/>
              </a:rPr>
              <a:t>Public Awareness &amp; </a:t>
            </a:r>
            <a:r>
              <a:rPr lang="en-US" dirty="0" smtClean="0">
                <a:latin typeface="Garamond" panose="02020404030301010803" pitchFamily="18" charset="0"/>
              </a:rPr>
              <a:t>Education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Certified Batterers Intervention Programs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Specialized </a:t>
            </a:r>
            <a:r>
              <a:rPr lang="en-US" dirty="0">
                <a:latin typeface="Garamond" panose="02020404030301010803" pitchFamily="18" charset="0"/>
              </a:rPr>
              <a:t>Training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Volunteer Opportunities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Consultation &amp; collaboration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https://www.findingourvoices.net/uploads/1/2/4/3/124367089/hel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0"/>
            <a:ext cx="55138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Training Objectives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Increase understanding of </a:t>
            </a:r>
            <a:r>
              <a:rPr lang="en-US" dirty="0">
                <a:latin typeface="Garamond" panose="02020404030301010803" pitchFamily="18" charset="0"/>
              </a:rPr>
              <a:t>the dynamics of intimate partner </a:t>
            </a:r>
            <a:r>
              <a:rPr lang="en-US" dirty="0" smtClean="0">
                <a:latin typeface="Garamond" panose="02020404030301010803" pitchFamily="18" charset="0"/>
              </a:rPr>
              <a:t>violence (IPV)</a:t>
            </a:r>
            <a:endParaRPr lang="en-US" dirty="0">
              <a:latin typeface="Garamond" panose="02020404030301010803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Increase awareness of how identity can complicate the dynamics of IPV</a:t>
            </a:r>
            <a:endParaRPr lang="en-US" dirty="0">
              <a:latin typeface="Garamond" panose="02020404030301010803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Increase ability to address IPV with patients</a:t>
            </a:r>
            <a:endParaRPr lang="en-US" dirty="0">
              <a:latin typeface="Garamond" panose="02020404030301010803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latin typeface="Garamond" panose="02020404030301010803" pitchFamily="18" charset="0"/>
              </a:rPr>
              <a:t>Increase knowledge of resources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Services &amp; Resources at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TTD &amp; MCEDV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6920"/>
            <a:ext cx="8229600" cy="452628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24-hour Helpline</a:t>
            </a:r>
          </a:p>
          <a:p>
            <a:r>
              <a:rPr lang="en-US" dirty="0">
                <a:latin typeface="Garamond" panose="02020404030301010803" pitchFamily="18" charset="0"/>
              </a:rPr>
              <a:t>Emergency Shelter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Legal Advocacy</a:t>
            </a:r>
          </a:p>
          <a:p>
            <a:r>
              <a:rPr lang="en-US" dirty="0">
                <a:latin typeface="Garamond" panose="02020404030301010803" pitchFamily="18" charset="0"/>
              </a:rPr>
              <a:t>Safety Planning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Support Groups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Pet Placement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Transitional Housing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Children’s Services</a:t>
            </a:r>
          </a:p>
          <a:p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School-based Education</a:t>
            </a:r>
          </a:p>
          <a:p>
            <a:r>
              <a:rPr lang="en-US" dirty="0">
                <a:latin typeface="Garamond" panose="02020404030301010803" pitchFamily="18" charset="0"/>
              </a:rPr>
              <a:t>Public Awareness &amp; </a:t>
            </a:r>
            <a:r>
              <a:rPr lang="en-US" dirty="0" smtClean="0">
                <a:latin typeface="Garamond" panose="02020404030301010803" pitchFamily="18" charset="0"/>
              </a:rPr>
              <a:t>Education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Certified Batterers Intervention Programs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Specialized </a:t>
            </a:r>
            <a:r>
              <a:rPr lang="en-US" dirty="0">
                <a:latin typeface="Garamond" panose="02020404030301010803" pitchFamily="18" charset="0"/>
              </a:rPr>
              <a:t>Training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Volunteer Opportunities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Consultation &amp; collaboration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https://www.findingourvoices.net/uploads/1/2/4/3/124367089/hel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0"/>
            <a:ext cx="55138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dult power &amp; control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61" y="-19050"/>
            <a:ext cx="7005739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1.squarespace.com/static/53d26839e4b05dcadd5ebee0/53d27033e4b0b3ab1484a021/5b467b572b6a286a632d0329/1531400847983/FullSizeRender.jpg?format=2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b="38888"/>
          <a:stretch/>
        </p:blipFill>
        <p:spPr bwMode="auto">
          <a:xfrm>
            <a:off x="0" y="5308181"/>
            <a:ext cx="5414685" cy="16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reakthecycle.org/sites/default/files/Screen%20Shot%202014-09-09%20at%204.14.11%20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r="2989" b="15199"/>
          <a:stretch/>
        </p:blipFill>
        <p:spPr bwMode="auto">
          <a:xfrm>
            <a:off x="0" y="1600200"/>
            <a:ext cx="5315857" cy="17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ulsefeedz.files.wordpress.com/2014/09/us3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4" b="11708"/>
          <a:stretch/>
        </p:blipFill>
        <p:spPr bwMode="auto">
          <a:xfrm>
            <a:off x="5399910" y="0"/>
            <a:ext cx="3353992" cy="2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uXZrv2-EtMCmRaxIvXGMlhYsE5ioVIYbAAopmHdmpjIoS3wlIcBJnuZQ_C5fikMla5IohSarV6o_umXCVAWdGYrkHDcf_qf80Qfqpv68XyVw6sOH9wZKrXoREFtVp4T3j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r="6751" b="13181"/>
          <a:stretch/>
        </p:blipFill>
        <p:spPr bwMode="auto">
          <a:xfrm>
            <a:off x="49440" y="3352800"/>
            <a:ext cx="5295446" cy="19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#whyistaye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8217" b="30160"/>
          <a:stretch/>
        </p:blipFill>
        <p:spPr bwMode="auto">
          <a:xfrm>
            <a:off x="0" y="-76200"/>
            <a:ext cx="4949372" cy="17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#whyistay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11973"/>
          <a:stretch/>
        </p:blipFill>
        <p:spPr bwMode="auto">
          <a:xfrm>
            <a:off x="5414685" y="2249714"/>
            <a:ext cx="3706952" cy="2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#whyistaye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b="13075"/>
          <a:stretch/>
        </p:blipFill>
        <p:spPr bwMode="auto">
          <a:xfrm>
            <a:off x="5433735" y="4729841"/>
            <a:ext cx="3741818" cy="2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bs.twimg.com/media/BCSFbKzCYAAX1QB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56" b="38086" l="3857" r="24023">
                        <a14:foregroundMark x1="7568" y1="26302" x2="7568" y2="26302"/>
                        <a14:foregroundMark x1="12305" y1="28320" x2="12305" y2="28320"/>
                        <a14:foregroundMark x1="12061" y1="26237" x2="12061" y2="26237"/>
                        <a14:foregroundMark x1="16748" y1="29688" x2="16748" y2="29688"/>
                        <a14:foregroundMark x1="16357" y1="26042" x2="16357" y2="26042"/>
                        <a14:foregroundMark x1="20605" y1="29167" x2="20605" y2="29167"/>
                        <a14:foregroundMark x1="20850" y1="26237" x2="20850" y2="26237"/>
                        <a14:backgroundMark x1="7715" y1="33398" x2="7715" y2="33398"/>
                        <a14:backgroundMark x1="12988" y1="28971" x2="12988" y2="28971"/>
                        <a14:backgroundMark x1="16650" y1="33789" x2="16650" y2="33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2971" r="76188" b="62446"/>
          <a:stretch/>
        </p:blipFill>
        <p:spPr bwMode="auto">
          <a:xfrm>
            <a:off x="-304800" y="1828800"/>
            <a:ext cx="3886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1 in 9 m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r="36866" b="70668"/>
          <a:stretch/>
        </p:blipFill>
        <p:spPr bwMode="auto">
          <a:xfrm>
            <a:off x="3326015" y="2057400"/>
            <a:ext cx="6122785" cy="17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GBTQ and Domestic Violen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36" b="64262" l="500" r="55000">
                        <a14:foregroundMark x1="11500" y1="54809" x2="11833" y2="55970"/>
                        <a14:foregroundMark x1="9500" y1="56053" x2="13167" y2="56551"/>
                        <a14:foregroundMark x1="18833" y1="60282" x2="19000" y2="61774"/>
                        <a14:foregroundMark x1="34833" y1="56716" x2="33667" y2="57629"/>
                        <a14:foregroundMark x1="53167" y1="63433" x2="52333" y2="6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21" r="45174" b="35773"/>
          <a:stretch/>
        </p:blipFill>
        <p:spPr bwMode="auto">
          <a:xfrm>
            <a:off x="4457700" y="2628900"/>
            <a:ext cx="482914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GBTQ and Domestic Violen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97" b="50663" l="4667" r="64000">
                        <a14:foregroundMark x1="12000" y1="36318" x2="11000" y2="44113"/>
                        <a14:foregroundMark x1="28000" y1="42454" x2="25833" y2="43367"/>
                        <a14:foregroundMark x1="56000" y1="41957" x2="52000" y2="44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2" t="33693" r="35404" b="48728"/>
          <a:stretch/>
        </p:blipFill>
        <p:spPr bwMode="auto">
          <a:xfrm>
            <a:off x="-100684" y="2438400"/>
            <a:ext cx="51368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Prevalence of IPV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Garamond" panose="02020404030301010803" pitchFamily="18" charset="0"/>
              </a:rPr>
              <a:t>in heterosexual relationships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Garamond" panose="02020404030301010803" pitchFamily="18" charset="0"/>
              </a:rPr>
              <a:t>in LGBTQ+ relationships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Intersectionality &amp; IPV</a:t>
            </a:r>
            <a:br>
              <a:rPr lang="en-US" dirty="0" smtClean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Garamond" panose="02020404030301010803" pitchFamily="18" charset="0"/>
              </a:rPr>
              <a:t>Gender &amp; sexual orientation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Garamond" panose="02020404030301010803" pitchFamily="18" charset="0"/>
              </a:rPr>
              <a:t>Age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Garamond" panose="02020404030301010803" pitchFamily="18" charset="0"/>
              </a:rPr>
              <a:t>Culture &amp; religion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Garamond" panose="02020404030301010803" pitchFamily="18" charset="0"/>
              </a:rPr>
              <a:t>Socio-economic status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Garamond" panose="02020404030301010803" pitchFamily="18" charset="0"/>
              </a:rPr>
              <a:t>Citizenship status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aramond" panose="02020404030301010803" pitchFamily="18" charset="0"/>
              </a:rPr>
              <a:t>D</a:t>
            </a:r>
            <a:r>
              <a:rPr lang="en-US" dirty="0" smtClean="0">
                <a:latin typeface="Garamond" panose="02020404030301010803" pitchFamily="18" charset="0"/>
              </a:rPr>
              <a:t>isability &amp; mental health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Garamond" panose="02020404030301010803" pitchFamily="18" charset="0"/>
              </a:rPr>
              <a:t>Rural v. city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aramond" panose="02020404030301010803" pitchFamily="18" charset="0"/>
              </a:rPr>
              <a:t>S</a:t>
            </a:r>
            <a:r>
              <a:rPr lang="en-US" dirty="0" smtClean="0">
                <a:latin typeface="Garamond" panose="02020404030301010803" pitchFamily="18" charset="0"/>
              </a:rPr>
              <a:t>ubstance use disorder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aramond" panose="02020404030301010803" pitchFamily="18" charset="0"/>
              </a:rPr>
              <a:t>E</a:t>
            </a:r>
            <a:r>
              <a:rPr lang="en-US" dirty="0" smtClean="0">
                <a:latin typeface="Garamond" panose="02020404030301010803" pitchFamily="18" charset="0"/>
              </a:rPr>
              <a:t>xperience with criminal justice system </a:t>
            </a:r>
          </a:p>
        </p:txBody>
      </p:sp>
    </p:spTree>
    <p:extLst>
      <p:ext uri="{BB962C8B-B14F-4D97-AF65-F5344CB8AC3E}">
        <p14:creationId xmlns:p14="http://schemas.microsoft.com/office/powerpoint/2010/main" val="34556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Medical-Specific Red Flags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Multiple missed appointments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Appointments canceled by others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Always accompanied by partner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Partner is overly anxious/concerned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Partner does not allow patient to answer questions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Delay in report of injury or symptoms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Multiple visits for changing symptoms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Symptoms complex, not fitting diagnosis</a:t>
            </a:r>
          </a:p>
          <a:p>
            <a:r>
              <a:rPr lang="en-US" altLang="en-US" dirty="0" smtClean="0">
                <a:latin typeface="Garamond" panose="02020404030301010803" pitchFamily="18" charset="0"/>
              </a:rPr>
              <a:t>Non-compliance to medical care</a:t>
            </a:r>
          </a:p>
        </p:txBody>
      </p:sp>
    </p:spTree>
    <p:extLst>
      <p:ext uri="{BB962C8B-B14F-4D97-AF65-F5344CB8AC3E}">
        <p14:creationId xmlns:p14="http://schemas.microsoft.com/office/powerpoint/2010/main" val="2499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Indicators of High Risk/Lethality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248400" cy="46786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Prior contact with law enforcement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Violating a Protection From Abuse order</a:t>
            </a:r>
          </a:p>
          <a:p>
            <a:r>
              <a:rPr lang="en-US" dirty="0">
                <a:latin typeface="Garamond" panose="02020404030301010803" pitchFamily="18" charset="0"/>
              </a:rPr>
              <a:t>Access to firearms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Extreme jealousy &amp; obsessive </a:t>
            </a:r>
            <a:r>
              <a:rPr lang="en-US" dirty="0">
                <a:latin typeface="Garamond" panose="02020404030301010803" pitchFamily="18" charset="0"/>
              </a:rPr>
              <a:t>behavior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Strangulation	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Property damage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Animal abuse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Child abuse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Garamond" panose="02020404030301010803" pitchFamily="18" charset="0"/>
              </a:rPr>
              <a:t>Threats of suicide </a:t>
            </a:r>
            <a:r>
              <a:rPr lang="en-US" dirty="0" smtClean="0">
                <a:latin typeface="Garamond" panose="02020404030301010803" pitchFamily="18" charset="0"/>
              </a:rPr>
              <a:t>&amp; homicide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Garamond" panose="02020404030301010803" pitchFamily="18" charset="0"/>
              </a:rPr>
              <a:t>Taking hostages</a:t>
            </a:r>
            <a:endParaRPr lang="en-US" dirty="0">
              <a:latin typeface="Garamond" panose="02020404030301010803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Garamond" panose="02020404030301010803" pitchFamily="18" charset="0"/>
              </a:rPr>
              <a:t>Escalation in abuser’s risk-taking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962400"/>
            <a:ext cx="203934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Garamond" panose="02020404030301010803" pitchFamily="18" charset="0"/>
              </a:rPr>
              <a:t>Pregnancy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Garamond" panose="02020404030301010803" pitchFamily="18" charset="0"/>
              </a:rPr>
              <a:t>Leaving</a:t>
            </a:r>
            <a:endParaRPr lang="en-US" sz="2700" dirty="0">
              <a:latin typeface="Garamond" panose="02020404030301010803" pitchFamily="18" charset="0"/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888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416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Office Theme</vt:lpstr>
      <vt:lpstr>Screening for Intimate Partner Violence</vt:lpstr>
      <vt:lpstr>Training Objectives</vt:lpstr>
      <vt:lpstr>Services &amp; Resources at TTD &amp; MCEDV</vt:lpstr>
      <vt:lpstr>PowerPoint Presentation</vt:lpstr>
      <vt:lpstr>PowerPoint Presentation</vt:lpstr>
      <vt:lpstr>Prevalence of IPV</vt:lpstr>
      <vt:lpstr>Intersectionality &amp; IPV </vt:lpstr>
      <vt:lpstr>Medical-Specific Red Flags </vt:lpstr>
      <vt:lpstr> Indicators of High Risk/Lethality</vt:lpstr>
      <vt:lpstr>Why Screen for IPV?</vt:lpstr>
      <vt:lpstr>Screening for IPV</vt:lpstr>
      <vt:lpstr>Responding to a Disclosure</vt:lpstr>
      <vt:lpstr>Making Referrals</vt:lpstr>
      <vt:lpstr>Services &amp; Resources at TTD &amp; MCEDV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for Intimate Partner Violence</dc:title>
  <dc:creator>Dan Kipp</dc:creator>
  <cp:lastModifiedBy>Michelle Freitas</cp:lastModifiedBy>
  <cp:revision>14</cp:revision>
  <dcterms:created xsi:type="dcterms:W3CDTF">2019-06-14T16:00:31Z</dcterms:created>
  <dcterms:modified xsi:type="dcterms:W3CDTF">2019-07-29T20:10:55Z</dcterms:modified>
</cp:coreProperties>
</file>